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38"/>
  </p:notesMasterIdLst>
  <p:sldIdLst>
    <p:sldId id="256" r:id="rId2"/>
    <p:sldId id="288" r:id="rId3"/>
    <p:sldId id="262" r:id="rId4"/>
    <p:sldId id="293" r:id="rId5"/>
    <p:sldId id="294" r:id="rId6"/>
    <p:sldId id="263" r:id="rId7"/>
    <p:sldId id="261" r:id="rId8"/>
    <p:sldId id="286" r:id="rId9"/>
    <p:sldId id="264" r:id="rId10"/>
    <p:sldId id="266" r:id="rId11"/>
    <p:sldId id="292" r:id="rId12"/>
    <p:sldId id="268" r:id="rId13"/>
    <p:sldId id="267" r:id="rId14"/>
    <p:sldId id="270" r:id="rId15"/>
    <p:sldId id="271" r:id="rId16"/>
    <p:sldId id="273" r:id="rId17"/>
    <p:sldId id="276" r:id="rId18"/>
    <p:sldId id="272" r:id="rId19"/>
    <p:sldId id="290" r:id="rId20"/>
    <p:sldId id="297" r:id="rId21"/>
    <p:sldId id="282" r:id="rId22"/>
    <p:sldId id="289" r:id="rId23"/>
    <p:sldId id="279" r:id="rId24"/>
    <p:sldId id="281" r:id="rId25"/>
    <p:sldId id="291" r:id="rId26"/>
    <p:sldId id="280" r:id="rId27"/>
    <p:sldId id="278" r:id="rId28"/>
    <p:sldId id="283" r:id="rId29"/>
    <p:sldId id="295" r:id="rId30"/>
    <p:sldId id="277" r:id="rId31"/>
    <p:sldId id="296" r:id="rId32"/>
    <p:sldId id="298" r:id="rId33"/>
    <p:sldId id="275" r:id="rId34"/>
    <p:sldId id="284" r:id="rId35"/>
    <p:sldId id="287" r:id="rId36"/>
    <p:sldId id="265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63"/>
    <p:restoredTop sz="80905"/>
  </p:normalViewPr>
  <p:slideViewPr>
    <p:cSldViewPr snapToGrid="0">
      <p:cViewPr varScale="1">
        <p:scale>
          <a:sx n="106" d="100"/>
          <a:sy n="106" d="100"/>
        </p:scale>
        <p:origin x="184" y="6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94207-5711-EF40-B52C-DF6C2640F95D}" type="datetimeFigureOut">
              <a:rPr lang="cs-CZ" smtClean="0"/>
              <a:t>06.06.2026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1BC05-AB24-A749-9FD0-BB243E0D2D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09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114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9299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006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Scéna ŠATNA: Míša, Týna, Pa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978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29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Nevhodný oděv – příchod z foyer</a:t>
            </a:r>
          </a:p>
          <a:p>
            <a:endParaRPr lang="cs-CZ" dirty="0"/>
          </a:p>
          <a:p>
            <a:r>
              <a:rPr lang="cs-CZ" dirty="0"/>
              <a:t>2 páry – Vojta + Eva, Martin + Bára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265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893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265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758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Nevhodný oděv (ale na maškarní OK)</a:t>
            </a:r>
          </a:p>
          <a:p>
            <a:r>
              <a:rPr lang="cs-CZ" dirty="0"/>
              <a:t>Míša + Týna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502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68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527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6879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456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833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828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520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386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65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096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9857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862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604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0578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233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581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528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269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966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372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403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38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4533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18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391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1BC05-AB24-A749-9FD0-BB243E0D2DE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585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6/6/26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46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4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2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4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0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1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64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6/6/26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6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4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D71A01CD-CDC7-8B53-313E-836CDF4B7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DB23D4EF-08D2-36D8-3EC1-660C3B471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>
            <a:off x="-370532" y="-653099"/>
            <a:ext cx="15505127" cy="122652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079A7B-DFE4-1859-285E-F3E190A63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72" r="-1" b="11314"/>
          <a:stretch/>
        </p:blipFill>
        <p:spPr>
          <a:xfrm>
            <a:off x="7232265" y="476347"/>
            <a:ext cx="5103629" cy="5741573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1D049B-A6F3-C2FC-7739-76CC3EF0E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9991" cy="2387600"/>
          </a:xfrm>
        </p:spPr>
        <p:txBody>
          <a:bodyPr>
            <a:normAutofit/>
          </a:bodyPr>
          <a:lstStyle/>
          <a:p>
            <a:r>
              <a:rPr lang="cs-CZ" sz="7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VÍTEJTE NA NULTÉ LEKCI TANEČNÍCH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6ECE65-4767-D6C1-EC16-1B9D14038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2" y="5624945"/>
            <a:ext cx="9079992" cy="592975"/>
          </a:xfrm>
        </p:spPr>
        <p:txBody>
          <a:bodyPr anchor="ctr">
            <a:normAutofit/>
          </a:bodyPr>
          <a:lstStyle/>
          <a:p>
            <a:r>
              <a:rPr lang="cs-CZ" b="1" dirty="0"/>
              <a:t>0. LEKCE TANEČNÍ V SK RABŠTEJN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4AFD708-ECEB-F9B2-F582-69BDE3DBA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4887" y="5576424"/>
            <a:ext cx="787679" cy="70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9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AABFD91-DFD4-B053-A800-15DBB5F71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93" y="0"/>
            <a:ext cx="11481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anon EOS R6 Review: not the hybrid king, but a great photographers'  camera: Digital Photography Review">
            <a:extLst>
              <a:ext uri="{FF2B5EF4-FFF2-40B4-BE49-F238E27FC236}">
                <a16:creationId xmlns:a16="http://schemas.microsoft.com/office/drawing/2014/main" id="{3F058B57-C67D-9D10-DDB1-F77BD273A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14457"/>
          <a:stretch/>
        </p:blipFill>
        <p:spPr bwMode="auto">
          <a:xfrm>
            <a:off x="-1" y="10"/>
            <a:ext cx="6096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66" r="15860" b="-1"/>
          <a:stretch/>
        </p:blipFill>
        <p:spPr>
          <a:xfrm flipH="1">
            <a:off x="6097523" y="10"/>
            <a:ext cx="6094477" cy="6857990"/>
          </a:xfrm>
          <a:prstGeom prst="rect">
            <a:avLst/>
          </a:prstGeom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>
                <a:solidFill>
                  <a:schemeClr val="bg1"/>
                </a:solidFill>
              </a:rPr>
              <a:t>Kurz skrze hledáček fotoaparátu …</a:t>
            </a:r>
          </a:p>
        </p:txBody>
      </p:sp>
      <p:sp>
        <p:nvSpPr>
          <p:cNvPr id="2063" name="Rectangle: Rounded Corners 206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75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1. </a:t>
            </a:r>
            <a:r>
              <a:rPr lang="en-US" dirty="0" err="1">
                <a:solidFill>
                  <a:schemeClr val="bg1"/>
                </a:solidFill>
              </a:rPr>
              <a:t>lekce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242888"/>
            <a:ext cx="592628" cy="53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F639761-9FD0-71C2-BF5B-D548E493B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387" y="1312071"/>
            <a:ext cx="7952348" cy="5268430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9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1. </a:t>
            </a:r>
            <a:r>
              <a:rPr lang="en-US" dirty="0" err="1">
                <a:solidFill>
                  <a:schemeClr val="bg1"/>
                </a:solidFill>
              </a:rPr>
              <a:t>lekce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B5FA941C-A31A-4843-2DC6-03A4269E8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078" y="1214314"/>
            <a:ext cx="7887657" cy="522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2. </a:t>
            </a:r>
            <a:r>
              <a:rPr lang="en-US" dirty="0" err="1">
                <a:solidFill>
                  <a:schemeClr val="bg1"/>
                </a:solidFill>
              </a:rPr>
              <a:t>lekce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31A57E4C-589D-84AF-BB3C-F1FCCF0C1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336" y="1241398"/>
            <a:ext cx="8395735" cy="51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5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Prodloužená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lekce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Fotografování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F524DD67-C979-50A3-BC3B-B28AA0448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995" y="1407975"/>
            <a:ext cx="7244090" cy="484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Prodloužená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lekce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Fotografování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F5F0E6A1-3C2D-39E1-A319-44BF1D545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860" y="1510061"/>
            <a:ext cx="7483852" cy="465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Prodloužená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lekce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Rodičovská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volenka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56F56EF7-B49E-73D7-6362-2FF9D0490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7622" y="1410613"/>
            <a:ext cx="5794046" cy="517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4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02EEBF-B55C-7092-346E-44998D49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46" y="175293"/>
            <a:ext cx="9756601" cy="650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35" y="5943186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Maškarní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lekce</a:t>
            </a:r>
            <a:endParaRPr lang="en-US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Prodloužená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lekce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Lekce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stolování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6DF51F08-F223-7761-384B-1A26014DC8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398" y="1407413"/>
            <a:ext cx="3214997" cy="485449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442AD18-F2EA-EC8E-C75E-5FEF5ED72D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515" y="1388346"/>
            <a:ext cx="3227625" cy="48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8EDDF7-1D22-F515-BA54-7D9D39B9BB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773" y="1161288"/>
            <a:ext cx="3534144" cy="529576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PŘEDSTAVENÍ KURZU SPOLEČENSKÉHO TANCE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 descr="Obsah obrázku osoba, oblečení, zábava, Tanec&#10;&#10;Popis byl vytvořen automaticky">
            <a:extLst>
              <a:ext uri="{FF2B5EF4-FFF2-40B4-BE49-F238E27FC236}">
                <a16:creationId xmlns:a16="http://schemas.microsoft.com/office/drawing/2014/main" id="{0C699D17-8F13-1FBE-965B-B318ADFA0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4915" y="4830423"/>
            <a:ext cx="1956926" cy="129634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Pořadatel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Kulturní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dům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Rabštejn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Ředitelka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Kulturního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domu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Rabštejn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b="1" dirty="0">
                <a:solidFill>
                  <a:schemeClr val="bg1"/>
                </a:solidFill>
              </a:rPr>
              <a:t>Ing. Marta </a:t>
            </a:r>
            <a:r>
              <a:rPr lang="en-US" b="1" dirty="0" err="1">
                <a:solidFill>
                  <a:schemeClr val="bg1"/>
                </a:solidFill>
              </a:rPr>
              <a:t>Klimešová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5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he bow tie is Leonardo DiCaprio in The Great Gatsby | Spotern">
            <a:extLst>
              <a:ext uri="{FF2B5EF4-FFF2-40B4-BE49-F238E27FC236}">
                <a16:creationId xmlns:a16="http://schemas.microsoft.com/office/drawing/2014/main" id="{9E8C7E0F-A111-15EA-D5EB-91B3E51E6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557" y="1183919"/>
            <a:ext cx="8072199" cy="449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139" y="2786631"/>
            <a:ext cx="8739040" cy="389114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Prodloužená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lekce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Lekce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stolování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…</a:t>
            </a:r>
            <a:r>
              <a:rPr lang="en-US" sz="3600" dirty="0" err="1">
                <a:solidFill>
                  <a:schemeClr val="bg1"/>
                </a:solidFill>
              </a:rPr>
              <a:t>Drží</a:t>
            </a:r>
            <a:r>
              <a:rPr lang="en-US" sz="3600" dirty="0">
                <a:solidFill>
                  <a:schemeClr val="bg1"/>
                </a:solidFill>
              </a:rPr>
              <a:t> Leo </a:t>
            </a:r>
            <a:r>
              <a:rPr lang="en-US" sz="3600" dirty="0" err="1">
                <a:solidFill>
                  <a:schemeClr val="bg1"/>
                </a:solidFill>
              </a:rPr>
              <a:t>skleničku</a:t>
            </a:r>
            <a:r>
              <a:rPr lang="en-US" sz="3600" dirty="0">
                <a:solidFill>
                  <a:schemeClr val="bg1"/>
                </a:solidFill>
              </a:rPr>
              <a:t>  </a:t>
            </a:r>
            <a:r>
              <a:rPr lang="en-US" sz="3600" dirty="0" err="1">
                <a:solidFill>
                  <a:schemeClr val="bg1"/>
                </a:solidFill>
              </a:rPr>
              <a:t>správně</a:t>
            </a:r>
            <a:r>
              <a:rPr lang="en-US" sz="36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7593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Věneček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19BED8D5-8FDF-257F-43FA-063C2717E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640" y="1126087"/>
            <a:ext cx="8093078" cy="53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Věneček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34D64CBF-75A4-527F-7998-CFF3386DD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4865" y="1227615"/>
            <a:ext cx="8096101" cy="535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4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Věneček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Výhry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dary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Předtančení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Obsah obrázku koncert, oblečení, osoba, Tanec&#10;&#10;Popis byl vytvořen automaticky">
            <a:extLst>
              <a:ext uri="{FF2B5EF4-FFF2-40B4-BE49-F238E27FC236}">
                <a16:creationId xmlns:a16="http://schemas.microsoft.com/office/drawing/2014/main" id="{97FB9BDC-1611-D3F9-C67C-C7FA30AC2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319" y="1378190"/>
            <a:ext cx="5843946" cy="438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Věneček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AFTERPARTY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EC233156-0821-37B4-49C6-EF4CC0678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2690" y="1590326"/>
            <a:ext cx="8458008" cy="465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7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Věneček</a:t>
            </a:r>
            <a:endParaRPr lang="en-US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err="1">
                <a:solidFill>
                  <a:schemeClr val="bg1"/>
                </a:solidFill>
              </a:rPr>
              <a:t>Profesionální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fotograf</a:t>
            </a:r>
            <a:endParaRPr lang="en-US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err="1">
                <a:solidFill>
                  <a:schemeClr val="bg1"/>
                </a:solidFill>
              </a:rPr>
              <a:t>Fotokoutek</a:t>
            </a:r>
            <a:endParaRPr lang="en-US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E2C0A15C-DF7D-F89C-1F63-9963A38F9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043" y="1428195"/>
            <a:ext cx="4051436" cy="270230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40CAE35-1394-27A1-961E-6B0A10035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26" y="4687529"/>
            <a:ext cx="1748687" cy="17611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02E9E24-4586-773E-CCC8-663BE942A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460" y="4687529"/>
            <a:ext cx="2558338" cy="18228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54611A7-84E2-06CE-355E-9DCDEF945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7632" y="1416306"/>
            <a:ext cx="2055241" cy="308286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6F5B8BD-251A-4C8E-17AD-CFFB8461DE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1411" y="4301149"/>
            <a:ext cx="3550067" cy="221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49" b="14146"/>
          <a:stretch>
            <a:fillRect/>
          </a:stretch>
        </p:blipFill>
        <p:spPr>
          <a:xfrm flipH="1">
            <a:off x="20" y="10"/>
            <a:ext cx="12191981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>
                <a:solidFill>
                  <a:schemeClr val="bg1"/>
                </a:solidFill>
              </a:rPr>
              <a:t>Co na sebe do ,,tanečních“?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Nevhodný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oděv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5547284A-A9DD-3188-905D-93F2273E1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5056" y="1824788"/>
            <a:ext cx="6526557" cy="351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 descr="Obsah obrázku klipart, ilustrace, kresba, kreslené&#10;&#10;Popis byl vytvořen automaticky">
            <a:extLst>
              <a:ext uri="{FF2B5EF4-FFF2-40B4-BE49-F238E27FC236}">
                <a16:creationId xmlns:a16="http://schemas.microsoft.com/office/drawing/2014/main" id="{A47337B2-F2CD-861C-B2D2-A1D88E5CD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940" y="5050435"/>
            <a:ext cx="1579590" cy="140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1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NEVHODNÁ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OBUV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23BDE1E3-09AC-0EE6-7134-7D1AEE8C8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073" y="1058995"/>
            <a:ext cx="5460093" cy="557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3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VHODNÁ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OBUV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876DAB4-2D8C-8172-BB20-877CE3D78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0" t="3520" r="2421" b="11355"/>
          <a:stretch/>
        </p:blipFill>
        <p:spPr bwMode="auto">
          <a:xfrm>
            <a:off x="2492548" y="1897098"/>
            <a:ext cx="9328359" cy="364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23-230754_check-mark-orange-tick-symbol-icon-sign-isolated-removebg-preview  | Healthify Medical">
            <a:extLst>
              <a:ext uri="{FF2B5EF4-FFF2-40B4-BE49-F238E27FC236}">
                <a16:creationId xmlns:a16="http://schemas.microsoft.com/office/drawing/2014/main" id="{12C509AF-ED5D-FB18-25BF-398FAB6C4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1667" l="8095" r="93810">
                        <a14:foregroundMark x1="87619" y1="11250" x2="92769" y2="7091"/>
                        <a14:backgroundMark x1="6190" y1="64583" x2="6190" y2="64583"/>
                        <a14:backgroundMark x1="6190" y1="63333" x2="7143" y2="63750"/>
                        <a14:backgroundMark x1="30476" y1="92083" x2="30476" y2="92083"/>
                        <a14:backgroundMark x1="30952" y1="92500" x2="28571" y2="92500"/>
                        <a14:backgroundMark x1="29048" y1="91667" x2="30952" y2="92083"/>
                        <a14:backgroundMark x1="30000" y1="94583" x2="31429" y2="92917"/>
                        <a14:backgroundMark x1="91429" y1="10000" x2="94762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19" y="4157502"/>
            <a:ext cx="654278" cy="7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3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9162373" cy="1124712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PŘEDSTAVENÍ KURZU SPOLEČENSKÉHO </a:t>
            </a:r>
            <a:br>
              <a:rPr lang="cs-CZ" sz="2800" b="1" dirty="0">
                <a:solidFill>
                  <a:schemeClr val="bg1"/>
                </a:solidFill>
              </a:rPr>
            </a:br>
            <a:r>
              <a:rPr lang="cs-CZ" sz="2800" b="1" dirty="0">
                <a:solidFill>
                  <a:schemeClr val="bg1"/>
                </a:solidFill>
              </a:rPr>
              <a:t>TANCE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Taneční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mistři</a:t>
            </a:r>
            <a:r>
              <a:rPr lang="en-US" sz="3200" dirty="0">
                <a:solidFill>
                  <a:schemeClr val="bg1"/>
                </a:solidFill>
              </a:rPr>
              <a:t>:      Mgr. </a:t>
            </a:r>
            <a:r>
              <a:rPr lang="en-US" sz="3200" b="1" dirty="0">
                <a:solidFill>
                  <a:schemeClr val="bg1"/>
                </a:solidFill>
              </a:rPr>
              <a:t>Daniel </a:t>
            </a:r>
            <a:r>
              <a:rPr lang="en-US" sz="3200" b="1" dirty="0" err="1">
                <a:solidFill>
                  <a:schemeClr val="bg1"/>
                </a:solidFill>
              </a:rPr>
              <a:t>Zhouf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	&amp; </a:t>
            </a:r>
            <a:r>
              <a:rPr lang="en-US" sz="3200" b="1" dirty="0">
                <a:solidFill>
                  <a:schemeClr val="bg1"/>
                </a:solidFill>
              </a:rPr>
              <a:t>Simona </a:t>
            </a:r>
            <a:r>
              <a:rPr lang="en-US" sz="3200" b="1" dirty="0" err="1">
                <a:solidFill>
                  <a:schemeClr val="bg1"/>
                </a:solidFill>
              </a:rPr>
              <a:t>Ouzká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57AE8E-717F-3ABF-FC10-24AFACB7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765" y="4737277"/>
            <a:ext cx="2838548" cy="157810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F06CAD7-B8FD-6197-F92F-3C39CAAAE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721" y="1204275"/>
            <a:ext cx="2838660" cy="467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7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80223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VHODNÝ ODĚV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26" name="Picture 6" descr="Dámské společenské krátké šaty ANNA s mašlí bordó | boubelkafashion">
            <a:extLst>
              <a:ext uri="{FF2B5EF4-FFF2-40B4-BE49-F238E27FC236}">
                <a16:creationId xmlns:a16="http://schemas.microsoft.com/office/drawing/2014/main" id="{06AED44B-EEE9-92AF-A08B-3AE64E60E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402" y="1901293"/>
            <a:ext cx="3070353" cy="460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Společenské šaty krátké na svatbu i ples | MIDI šaty | Šaty po kolena |  Polodlouhé šaty | Koktejlové šaty | Modion.cz">
            <a:extLst>
              <a:ext uri="{FF2B5EF4-FFF2-40B4-BE49-F238E27FC236}">
                <a16:creationId xmlns:a16="http://schemas.microsoft.com/office/drawing/2014/main" id="{AFEBFCD4-8BF9-E17A-439D-C05637F12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564" y="1901293"/>
            <a:ext cx="4572481" cy="460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23-230754_check-mark-orange-tick-symbol-icon-sign-isolated-removebg-preview  | Healthify Medical">
            <a:extLst>
              <a:ext uri="{FF2B5EF4-FFF2-40B4-BE49-F238E27FC236}">
                <a16:creationId xmlns:a16="http://schemas.microsoft.com/office/drawing/2014/main" id="{C160105F-DBD1-222F-B241-84DCA839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1667" l="8095" r="93810">
                        <a14:foregroundMark x1="87619" y1="11250" x2="92769" y2="7091"/>
                        <a14:backgroundMark x1="6190" y1="64583" x2="6190" y2="64583"/>
                        <a14:backgroundMark x1="6190" y1="63333" x2="7143" y2="63750"/>
                        <a14:backgroundMark x1="30476" y1="92083" x2="30476" y2="92083"/>
                        <a14:backgroundMark x1="30952" y1="92500" x2="28571" y2="92500"/>
                        <a14:backgroundMark x1="29048" y1="91667" x2="30952" y2="92083"/>
                        <a14:backgroundMark x1="30000" y1="94583" x2="31429" y2="92917"/>
                        <a14:backgroundMark x1="91429" y1="10000" x2="94762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95" y="3477782"/>
            <a:ext cx="654278" cy="7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8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6" y="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VHODNÝ ODĚV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30" name="Picture 10" descr="23-230754_check-mark-orange-tick-symbol-icon-sign-isolated-removebg-preview  | Healthify Medical">
            <a:extLst>
              <a:ext uri="{FF2B5EF4-FFF2-40B4-BE49-F238E27FC236}">
                <a16:creationId xmlns:a16="http://schemas.microsoft.com/office/drawing/2014/main" id="{C160105F-DBD1-222F-B241-84DCA839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1667" l="8095" r="93810">
                        <a14:foregroundMark x1="87619" y1="11250" x2="92769" y2="7091"/>
                        <a14:backgroundMark x1="6190" y1="64583" x2="6190" y2="64583"/>
                        <a14:backgroundMark x1="6190" y1="63333" x2="7143" y2="63750"/>
                        <a14:backgroundMark x1="30476" y1="92083" x2="30476" y2="92083"/>
                        <a14:backgroundMark x1="30952" y1="92500" x2="28571" y2="92500"/>
                        <a14:backgroundMark x1="29048" y1="91667" x2="30952" y2="92083"/>
                        <a14:backgroundMark x1="30000" y1="94583" x2="31429" y2="92917"/>
                        <a14:backgroundMark x1="91429" y1="10000" x2="94762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95" y="3477782"/>
            <a:ext cx="654278" cy="7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yan Gosling Wears Gucci to Oscars 2017 | Vogue">
            <a:extLst>
              <a:ext uri="{FF2B5EF4-FFF2-40B4-BE49-F238E27FC236}">
                <a16:creationId xmlns:a16="http://schemas.microsoft.com/office/drawing/2014/main" id="{51F3A7DE-CE7C-19D9-7FE1-B03B3607F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5" y="930819"/>
            <a:ext cx="4008598" cy="601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2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6" y="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VHODNÝ ODĚV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Rukavičky</a:t>
            </a:r>
            <a:r>
              <a:rPr lang="en-US" dirty="0">
                <a:solidFill>
                  <a:schemeClr val="bg1"/>
                </a:solidFill>
              </a:rPr>
              <a:t> pro </a:t>
            </a:r>
            <a:r>
              <a:rPr lang="en-US" dirty="0" err="1">
                <a:solidFill>
                  <a:schemeClr val="bg1"/>
                </a:solidFill>
              </a:rPr>
              <a:t>pány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30" name="Picture 10" descr="23-230754_check-mark-orange-tick-symbol-icon-sign-isolated-removebg-preview  | Healthify Medical">
            <a:extLst>
              <a:ext uri="{FF2B5EF4-FFF2-40B4-BE49-F238E27FC236}">
                <a16:creationId xmlns:a16="http://schemas.microsoft.com/office/drawing/2014/main" id="{C160105F-DBD1-222F-B241-84DCA839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1667" l="8095" r="93810">
                        <a14:foregroundMark x1="87619" y1="11250" x2="92769" y2="7091"/>
                        <a14:backgroundMark x1="6190" y1="64583" x2="6190" y2="64583"/>
                        <a14:backgroundMark x1="6190" y1="63333" x2="7143" y2="63750"/>
                        <a14:backgroundMark x1="30476" y1="92083" x2="30476" y2="92083"/>
                        <a14:backgroundMark x1="30952" y1="92500" x2="28571" y2="92500"/>
                        <a14:backgroundMark x1="29048" y1="91667" x2="30952" y2="92083"/>
                        <a14:backgroundMark x1="30000" y1="94583" x2="31429" y2="92917"/>
                        <a14:backgroundMark x1="91429" y1="10000" x2="94762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95" y="3477782"/>
            <a:ext cx="654278" cy="7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polečenské rukavice BANDI, model SARTO">
            <a:extLst>
              <a:ext uri="{FF2B5EF4-FFF2-40B4-BE49-F238E27FC236}">
                <a16:creationId xmlns:a16="http://schemas.microsoft.com/office/drawing/2014/main" id="{315A98F0-1D0A-9EBA-1959-7F4E0102A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985" y="949106"/>
            <a:ext cx="3865278" cy="579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64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VHODNÝ ODĚV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PRODLOUŽENÁ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506" name="Picture 2" descr="Black Tie Optional Wedding Guide - What to Wear + What it Means">
            <a:extLst>
              <a:ext uri="{FF2B5EF4-FFF2-40B4-BE49-F238E27FC236}">
                <a16:creationId xmlns:a16="http://schemas.microsoft.com/office/drawing/2014/main" id="{23ECFBDE-C3CD-57F5-3205-15FAFB66D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12" y="1565038"/>
            <a:ext cx="3300983" cy="495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Black-Tie Evening Dresses - Marian Gale Boutique">
            <a:extLst>
              <a:ext uri="{FF2B5EF4-FFF2-40B4-BE49-F238E27FC236}">
                <a16:creationId xmlns:a16="http://schemas.microsoft.com/office/drawing/2014/main" id="{5B5BED65-D1C7-9781-EA10-98A15E14F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r="22063"/>
          <a:stretch/>
        </p:blipFill>
        <p:spPr bwMode="auto">
          <a:xfrm>
            <a:off x="8262513" y="1565037"/>
            <a:ext cx="2706624" cy="495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23-230754_check-mark-orange-tick-symbol-icon-sign-isolated-removebg-preview  | Healthify Medical">
            <a:extLst>
              <a:ext uri="{FF2B5EF4-FFF2-40B4-BE49-F238E27FC236}">
                <a16:creationId xmlns:a16="http://schemas.microsoft.com/office/drawing/2014/main" id="{7F1A0732-CDB7-7FAF-2FD0-D0249115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1667" l="8095" r="93810">
                        <a14:foregroundMark x1="87619" y1="11250" x2="92769" y2="7091"/>
                        <a14:backgroundMark x1="6190" y1="64583" x2="6190" y2="64583"/>
                        <a14:backgroundMark x1="6190" y1="63333" x2="7143" y2="63750"/>
                        <a14:backgroundMark x1="30476" y1="92083" x2="30476" y2="92083"/>
                        <a14:backgroundMark x1="30952" y1="92500" x2="28571" y2="92500"/>
                        <a14:backgroundMark x1="29048" y1="91667" x2="30952" y2="92083"/>
                        <a14:backgroundMark x1="30000" y1="94583" x2="31429" y2="92917"/>
                        <a14:backgroundMark x1="91429" y1="10000" x2="94762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21" y="4029695"/>
            <a:ext cx="654278" cy="7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99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640" y="-66710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VHODNÝ ODĚV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VĚNEČEK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6" y="180223"/>
            <a:ext cx="662256" cy="5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E17A978-ED8D-3896-43C7-E9D15E9843B2}"/>
              </a:ext>
            </a:extLst>
          </p:cNvPr>
          <p:cNvCxnSpPr>
            <a:cxnSpLocks/>
          </p:cNvCxnSpPr>
          <p:nvPr/>
        </p:nvCxnSpPr>
        <p:spPr>
          <a:xfrm>
            <a:off x="2688336" y="864108"/>
            <a:ext cx="6421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7890" name="Picture 2" descr="מיטה תמרון לא הוגן šaty na věneček מפחיד פיות מחיקה">
            <a:extLst>
              <a:ext uri="{FF2B5EF4-FFF2-40B4-BE49-F238E27FC236}">
                <a16:creationId xmlns:a16="http://schemas.microsoft.com/office/drawing/2014/main" id="{62FCC9ED-70A8-D823-A543-EE8780C1B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7" r="18026"/>
          <a:stretch/>
        </p:blipFill>
        <p:spPr bwMode="auto">
          <a:xfrm>
            <a:off x="3929824" y="1218616"/>
            <a:ext cx="2604508" cy="53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Svatební krajkové šaty či na věneček &quot;Jinny&quot; | Společenské šaty Martina">
            <a:extLst>
              <a:ext uri="{FF2B5EF4-FFF2-40B4-BE49-F238E27FC236}">
                <a16:creationId xmlns:a16="http://schemas.microsoft.com/office/drawing/2014/main" id="{B703565F-4A53-D8D0-6838-C4655669D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r="17384"/>
          <a:stretch/>
        </p:blipFill>
        <p:spPr bwMode="auto">
          <a:xfrm>
            <a:off x="9391401" y="1218614"/>
            <a:ext cx="2454821" cy="534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23-230754_check-mark-orange-tick-symbol-icon-sign-isolated-removebg-preview  | Healthify Medical">
            <a:extLst>
              <a:ext uri="{FF2B5EF4-FFF2-40B4-BE49-F238E27FC236}">
                <a16:creationId xmlns:a16="http://schemas.microsoft.com/office/drawing/2014/main" id="{6ABD970F-4EEB-8912-ECCE-984452BBF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1667" l="8095" r="93810">
                        <a14:foregroundMark x1="87619" y1="11250" x2="92769" y2="7091"/>
                        <a14:backgroundMark x1="6190" y1="64583" x2="6190" y2="64583"/>
                        <a14:backgroundMark x1="6190" y1="63333" x2="7143" y2="63750"/>
                        <a14:backgroundMark x1="30476" y1="92083" x2="30476" y2="92083"/>
                        <a14:backgroundMark x1="30952" y1="92500" x2="28571" y2="92500"/>
                        <a14:backgroundMark x1="29048" y1="91667" x2="30952" y2="92083"/>
                        <a14:backgroundMark x1="30000" y1="94583" x2="31429" y2="92917"/>
                        <a14:backgroundMark x1="91429" y1="10000" x2="94762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96" y="4157502"/>
            <a:ext cx="654278" cy="7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oblečení, osoba, Osoba ženského pohlaví, večerní šaty&#10;&#10;Popis byl vytvořen automaticky">
            <a:extLst>
              <a:ext uri="{FF2B5EF4-FFF2-40B4-BE49-F238E27FC236}">
                <a16:creationId xmlns:a16="http://schemas.microsoft.com/office/drawing/2014/main" id="{F1109BD8-F690-D44C-3CBA-BC6206B8AD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744" r="19336"/>
          <a:stretch/>
        </p:blipFill>
        <p:spPr>
          <a:xfrm>
            <a:off x="6660613" y="1218615"/>
            <a:ext cx="2604507" cy="53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244" y="171491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Kurz společenského tance a chování na Rabštejně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188" y="1873992"/>
            <a:ext cx="8739040" cy="320725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INFORMACE O PRŮBĚHU TANEČNÍCH</a:t>
            </a:r>
          </a:p>
          <a:p>
            <a:r>
              <a:rPr lang="en-US" dirty="0">
                <a:solidFill>
                  <a:schemeClr val="bg1"/>
                </a:solidFill>
              </a:rPr>
              <a:t>AKTUALITY</a:t>
            </a:r>
          </a:p>
          <a:p>
            <a:r>
              <a:rPr lang="en-US" dirty="0">
                <a:solidFill>
                  <a:schemeClr val="bg1"/>
                </a:solidFill>
              </a:rPr>
              <a:t>FOTOGRAFIE Z LEKCÍ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775" y="510578"/>
            <a:ext cx="787679" cy="70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0EECEF4-21F7-3C80-EC6C-ECE9A61192DE}"/>
              </a:ext>
            </a:extLst>
          </p:cNvPr>
          <p:cNvSpPr txBox="1"/>
          <p:nvPr/>
        </p:nvSpPr>
        <p:spPr>
          <a:xfrm>
            <a:off x="699135" y="3816074"/>
            <a:ext cx="4408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Naleznete na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3B47952-FA46-E877-EA4F-B59059872CE3}"/>
              </a:ext>
            </a:extLst>
          </p:cNvPr>
          <p:cNvSpPr txBox="1"/>
          <p:nvPr/>
        </p:nvSpPr>
        <p:spPr>
          <a:xfrm>
            <a:off x="4740613" y="3782341"/>
            <a:ext cx="5862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u="sng" dirty="0" err="1">
                <a:solidFill>
                  <a:srgbClr val="FFC000"/>
                </a:solidFill>
              </a:rPr>
              <a:t>www.skrabstejn.cz</a:t>
            </a:r>
            <a:endParaRPr lang="cs-CZ" sz="4800" b="1" u="sng" dirty="0">
              <a:solidFill>
                <a:srgbClr val="FFC000"/>
              </a:solidFill>
            </a:endParaRPr>
          </a:p>
        </p:txBody>
      </p:sp>
      <p:pic>
        <p:nvPicPr>
          <p:cNvPr id="2050" name="Picture 2" descr="Facebook – bezplatné stažení a instalace ve Windows | Microsoft Store">
            <a:extLst>
              <a:ext uri="{FF2B5EF4-FFF2-40B4-BE49-F238E27FC236}">
                <a16:creationId xmlns:a16="http://schemas.microsoft.com/office/drawing/2014/main" id="{89DCA465-2D8B-3DF8-13D1-1187A782B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8" y="5417426"/>
            <a:ext cx="1092574" cy="109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9DEAE73-84F2-4085-BAC1-95A951DE379A}"/>
              </a:ext>
            </a:extLst>
          </p:cNvPr>
          <p:cNvSpPr txBox="1"/>
          <p:nvPr/>
        </p:nvSpPr>
        <p:spPr>
          <a:xfrm>
            <a:off x="1882454" y="5604559"/>
            <a:ext cx="4408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@</a:t>
            </a:r>
            <a:r>
              <a:rPr lang="cs-CZ" sz="4800" dirty="0" err="1">
                <a:solidFill>
                  <a:schemeClr val="bg1"/>
                </a:solidFill>
              </a:rPr>
              <a:t>sk.rabstejn</a:t>
            </a:r>
            <a:endParaRPr lang="cs-CZ" sz="4800" dirty="0">
              <a:solidFill>
                <a:schemeClr val="bg1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C5DBF95-3963-3D57-B16C-F429092AF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138" y="5356812"/>
            <a:ext cx="1213801" cy="121380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F7B524C-A3A2-778E-0EC8-C8CDC1FCA257}"/>
              </a:ext>
            </a:extLst>
          </p:cNvPr>
          <p:cNvSpPr txBox="1"/>
          <p:nvPr/>
        </p:nvSpPr>
        <p:spPr>
          <a:xfrm>
            <a:off x="7182059" y="5425103"/>
            <a:ext cx="4827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@</a:t>
            </a:r>
            <a:r>
              <a:rPr lang="cs-CZ" sz="3200" dirty="0" err="1">
                <a:solidFill>
                  <a:schemeClr val="bg1"/>
                </a:solidFill>
              </a:rPr>
              <a:t>rabstejn_kostelec</a:t>
            </a:r>
            <a:r>
              <a:rPr lang="cs-CZ" sz="3200" dirty="0">
                <a:solidFill>
                  <a:schemeClr val="bg1"/>
                </a:solidFill>
              </a:rPr>
              <a:t>_</a:t>
            </a:r>
          </a:p>
          <a:p>
            <a:r>
              <a:rPr lang="cs-CZ" sz="3200" dirty="0" err="1">
                <a:solidFill>
                  <a:schemeClr val="bg1"/>
                </a:solidFill>
              </a:rPr>
              <a:t>kultura_kino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5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6" grpId="0"/>
      <p:bldP spid="7" grpId="0"/>
      <p:bldP spid="10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5" y="3474720"/>
            <a:ext cx="12191999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</a:rPr>
              <a:t>Na </a:t>
            </a:r>
            <a:r>
              <a:rPr lang="en-US" sz="4800" b="1" dirty="0" err="1">
                <a:solidFill>
                  <a:schemeClr val="bg1"/>
                </a:solidFill>
              </a:rPr>
              <a:t>viděnou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na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rabštejnském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parketě</a:t>
            </a:r>
            <a:r>
              <a:rPr lang="en-US" sz="4800" b="1" dirty="0">
                <a:solidFill>
                  <a:schemeClr val="bg1"/>
                </a:solidFill>
              </a:rPr>
              <a:t>!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775" y="510578"/>
            <a:ext cx="787679" cy="70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95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08011" y="443753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PŘEDSTAVENÍ KURZU SPOLEČENSKÉHO TANCE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DJ a </a:t>
            </a:r>
            <a:r>
              <a:rPr lang="en-US" dirty="0" err="1">
                <a:solidFill>
                  <a:schemeClr val="bg1"/>
                </a:solidFill>
              </a:rPr>
              <a:t>reprodukce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hudby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b="1" dirty="0">
                <a:solidFill>
                  <a:schemeClr val="bg1"/>
                </a:solidFill>
              </a:rPr>
              <a:t>DJ Thomas Avanti</a:t>
            </a:r>
          </a:p>
        </p:txBody>
      </p:sp>
      <p:pic>
        <p:nvPicPr>
          <p:cNvPr id="7" name="Obrázek 6" descr="Obsah obrázku Lidská tvář, osoba, oblečení, černobílá&#10;&#10;Popis byl vytvořen automaticky">
            <a:extLst>
              <a:ext uri="{FF2B5EF4-FFF2-40B4-BE49-F238E27FC236}">
                <a16:creationId xmlns:a16="http://schemas.microsoft.com/office/drawing/2014/main" id="{2E6F22D6-A581-D326-C85D-BDBEE84CD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791" y="4409460"/>
            <a:ext cx="3007835" cy="2004787"/>
          </a:xfrm>
          <a:prstGeom prst="rect">
            <a:avLst/>
          </a:prstGeom>
        </p:spPr>
      </p:pic>
      <p:pic>
        <p:nvPicPr>
          <p:cNvPr id="10" name="Obrázek 9" descr="Obsah obrázku elektronika, Mixpult, interiér, hudba&#10;&#10;Popis byl vytvořen automaticky">
            <a:extLst>
              <a:ext uri="{FF2B5EF4-FFF2-40B4-BE49-F238E27FC236}">
                <a16:creationId xmlns:a16="http://schemas.microsoft.com/office/drawing/2014/main" id="{F47F86B2-FD1C-A556-30FE-A4D750FB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133" y="2461768"/>
            <a:ext cx="2419247" cy="1814435"/>
          </a:xfrm>
          <a:prstGeom prst="rect">
            <a:avLst/>
          </a:prstGeom>
        </p:spPr>
      </p:pic>
      <p:pic>
        <p:nvPicPr>
          <p:cNvPr id="14" name="Obrázek 13" descr="Obsah obrázku oblečení, interiér, boty, černobílá&#10;&#10;Popis byl vytvořen automaticky">
            <a:extLst>
              <a:ext uri="{FF2B5EF4-FFF2-40B4-BE49-F238E27FC236}">
                <a16:creationId xmlns:a16="http://schemas.microsoft.com/office/drawing/2014/main" id="{47B7EEC5-4A8D-A13A-1DB5-C87C98A920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11"/>
          <a:stretch/>
        </p:blipFill>
        <p:spPr>
          <a:xfrm>
            <a:off x="4735474" y="2461768"/>
            <a:ext cx="4175956" cy="3207258"/>
          </a:xfrm>
          <a:prstGeom prst="rect">
            <a:avLst/>
          </a:prstGeom>
        </p:spPr>
      </p:pic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DE77156F-C67F-887F-6747-1B5BE164E9D8}"/>
              </a:ext>
            </a:extLst>
          </p:cNvPr>
          <p:cNvSpPr txBox="1">
            <a:spLocks/>
          </p:cNvSpPr>
          <p:nvPr/>
        </p:nvSpPr>
        <p:spPr>
          <a:xfrm>
            <a:off x="3193210" y="5848615"/>
            <a:ext cx="3932032" cy="6659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Thomas Avanti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7E52D0-98DF-EB8D-D9C0-7A91A26C6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952" y="5696712"/>
            <a:ext cx="2280352" cy="83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8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832032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PŘEDSTAVENÍ KURZU SPOLEČENSKÉHO TANCE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Náš</a:t>
            </a:r>
            <a:r>
              <a:rPr lang="en-US" dirty="0">
                <a:solidFill>
                  <a:schemeClr val="bg1"/>
                </a:solidFill>
              </a:rPr>
              <a:t> team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Rabštejně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</a:t>
            </a:r>
            <a:r>
              <a:rPr lang="en-US" dirty="0" err="1">
                <a:solidFill>
                  <a:schemeClr val="bg1"/>
                </a:solidFill>
              </a:rPr>
              <a:t>který</a:t>
            </a:r>
            <a:r>
              <a:rPr lang="en-US" dirty="0">
                <a:solidFill>
                  <a:schemeClr val="bg1"/>
                </a:solidFill>
              </a:rPr>
              <a:t> se o </a:t>
            </a:r>
            <a:r>
              <a:rPr lang="en-US" dirty="0" err="1">
                <a:solidFill>
                  <a:schemeClr val="bg1"/>
                </a:solidFill>
              </a:rPr>
              <a:t>Vás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stará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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Obrázek 19" descr="Obsah obrázku text, snímek obrazovky, video&#10;&#10;Popis byl vytvořen automaticky">
            <a:extLst>
              <a:ext uri="{FF2B5EF4-FFF2-40B4-BE49-F238E27FC236}">
                <a16:creationId xmlns:a16="http://schemas.microsoft.com/office/drawing/2014/main" id="{EEB561AA-2A5E-1C7D-136C-86E412D76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162" y="1925512"/>
            <a:ext cx="7024637" cy="1388102"/>
          </a:xfrm>
          <a:prstGeom prst="rect">
            <a:avLst/>
          </a:prstGeom>
        </p:spPr>
      </p:pic>
      <p:pic>
        <p:nvPicPr>
          <p:cNvPr id="23" name="Obrázek 22" descr="Obsah obrázku text, snímek obrazovky, video&#10;&#10;Popis byl vytvořen automaticky">
            <a:extLst>
              <a:ext uri="{FF2B5EF4-FFF2-40B4-BE49-F238E27FC236}">
                <a16:creationId xmlns:a16="http://schemas.microsoft.com/office/drawing/2014/main" id="{3C8F2648-CB3E-172E-893A-93F344AD0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850" y="3195230"/>
            <a:ext cx="6983262" cy="1254478"/>
          </a:xfrm>
          <a:prstGeom prst="rect">
            <a:avLst/>
          </a:prstGeom>
        </p:spPr>
      </p:pic>
      <p:pic>
        <p:nvPicPr>
          <p:cNvPr id="25" name="Obrázek 24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F9C2B8A2-ADF4-117B-D761-E96A14BA8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191" y="4393846"/>
            <a:ext cx="6983255" cy="1254477"/>
          </a:xfrm>
          <a:prstGeom prst="rect">
            <a:avLst/>
          </a:prstGeom>
        </p:spPr>
      </p:pic>
      <p:pic>
        <p:nvPicPr>
          <p:cNvPr id="29" name="Obrázek 28" descr="Obsah obrázku snímek obrazovky, text&#10;&#10;Popis byl vytvořen automaticky">
            <a:extLst>
              <a:ext uri="{FF2B5EF4-FFF2-40B4-BE49-F238E27FC236}">
                <a16:creationId xmlns:a16="http://schemas.microsoft.com/office/drawing/2014/main" id="{165E9D34-475C-F204-323B-F30C37820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525" y="5592462"/>
            <a:ext cx="6983255" cy="12544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A2C2C6-5898-608B-4FDB-8C38CE3E2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406" y="4113556"/>
            <a:ext cx="3030093" cy="227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832032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Občerstvení zajišťuje Divadelní Kavárna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Soft drinks</a:t>
            </a:r>
          </a:p>
          <a:p>
            <a:r>
              <a:rPr lang="en-US" dirty="0" err="1">
                <a:solidFill>
                  <a:schemeClr val="bg1"/>
                </a:solidFill>
              </a:rPr>
              <a:t>Míchané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nápoje</a:t>
            </a:r>
            <a:r>
              <a:rPr lang="en-US" dirty="0">
                <a:solidFill>
                  <a:schemeClr val="bg1"/>
                </a:solidFill>
              </a:rPr>
              <a:t> &amp; Martini</a:t>
            </a:r>
          </a:p>
          <a:p>
            <a:r>
              <a:rPr lang="en-US" dirty="0" err="1">
                <a:solidFill>
                  <a:schemeClr val="bg1"/>
                </a:solidFill>
              </a:rPr>
              <a:t>Občerstvení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</a:rPr>
              <a:t>Zákusky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Káva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028" name="Picture 4" descr="Vodka Martini">
            <a:extLst>
              <a:ext uri="{FF2B5EF4-FFF2-40B4-BE49-F238E27FC236}">
                <a16:creationId xmlns:a16="http://schemas.microsoft.com/office/drawing/2014/main" id="{1AC09032-D82D-928A-BD6C-AC6D049A6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34" y="3909819"/>
            <a:ext cx="2013020" cy="20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ka Latte Macchiato">
            <a:extLst>
              <a:ext uri="{FF2B5EF4-FFF2-40B4-BE49-F238E27FC236}">
                <a16:creationId xmlns:a16="http://schemas.microsoft.com/office/drawing/2014/main" id="{0C760ACB-3AD8-56E6-BCBA-C187201A3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063" y="3267989"/>
            <a:ext cx="1409114" cy="20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ákusky a dezerty | Florida řez | Cukrářství Duo">
            <a:extLst>
              <a:ext uri="{FF2B5EF4-FFF2-40B4-BE49-F238E27FC236}">
                <a16:creationId xmlns:a16="http://schemas.microsoft.com/office/drawing/2014/main" id="{A76483B3-0C25-557D-11EF-DE818F67C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758" y="2264325"/>
            <a:ext cx="2010174" cy="201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7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Obuv</a:t>
            </a:r>
            <a:r>
              <a:rPr lang="en-US" b="1" dirty="0">
                <a:solidFill>
                  <a:schemeClr val="bg1"/>
                </a:solidFill>
              </a:rPr>
              <a:t> Petra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Sleva</a:t>
            </a:r>
            <a:r>
              <a:rPr lang="en-US" dirty="0">
                <a:solidFill>
                  <a:schemeClr val="bg1"/>
                </a:solidFill>
              </a:rPr>
              <a:t> 5%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Společenská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obuv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chlapci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dívky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122" y="5472686"/>
            <a:ext cx="787679" cy="70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AE6580-00BC-4387-F065-C803E9C1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4389" y="793202"/>
            <a:ext cx="1979937" cy="131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64AC85C-1783-215B-5FE6-E5F993739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603" y="2192316"/>
            <a:ext cx="3731921" cy="247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EDA35E8-6095-EDAD-BF05-4C17333F9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901" y="4874979"/>
            <a:ext cx="5466313" cy="150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88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LM Dance </a:t>
            </a:r>
            <a:r>
              <a:rPr lang="en-US" dirty="0">
                <a:solidFill>
                  <a:schemeClr val="bg1"/>
                </a:solidFill>
              </a:rPr>
              <a:t>– </a:t>
            </a:r>
            <a:r>
              <a:rPr lang="en-US" dirty="0" err="1">
                <a:solidFill>
                  <a:schemeClr val="bg1"/>
                </a:solidFill>
              </a:rPr>
              <a:t>taneční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8" y="5427848"/>
            <a:ext cx="787679" cy="70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text, vizitka, Písmo, snímek obrazovky&#10;&#10;Popis byl vytvořen automaticky">
            <a:extLst>
              <a:ext uri="{FF2B5EF4-FFF2-40B4-BE49-F238E27FC236}">
                <a16:creationId xmlns:a16="http://schemas.microsoft.com/office/drawing/2014/main" id="{6FAC357F-A12F-1F94-D003-D8A4B8EA6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225" y="2279435"/>
            <a:ext cx="6005682" cy="281374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6743032-A716-5EB4-EC1A-5308F25B2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266" y="4003454"/>
            <a:ext cx="3327921" cy="22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4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Barevnost, světlo, tma, rozostření&#10;&#10;Popis byl vytvořen automaticky">
            <a:extLst>
              <a:ext uri="{FF2B5EF4-FFF2-40B4-BE49-F238E27FC236}">
                <a16:creationId xmlns:a16="http://schemas.microsoft.com/office/drawing/2014/main" id="{BE3D03B4-1813-0D5A-3560-C93E22CC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2577" b="-1"/>
          <a:stretch/>
        </p:blipFill>
        <p:spPr>
          <a:xfrm flipH="1"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EF2FA-FEFD-EDB8-B756-36B32675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9162373" cy="85896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0. lekce taneční v SK Rabštejn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CAAC95-5BBF-59ED-36A7-11D33124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739040" cy="3207258"/>
          </a:xfrm>
        </p:spPr>
        <p:txBody>
          <a:bodyPr anchor="t"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Půjčovna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společenských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šatů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   </a:t>
            </a:r>
            <a:r>
              <a:rPr lang="en-US" b="1" dirty="0" err="1">
                <a:solidFill>
                  <a:schemeClr val="bg1"/>
                </a:solidFill>
              </a:rPr>
              <a:t>Vstyle</a:t>
            </a:r>
            <a:r>
              <a:rPr lang="en-US" b="1" dirty="0">
                <a:solidFill>
                  <a:schemeClr val="bg1"/>
                </a:solidFill>
              </a:rPr>
              <a:t> - </a:t>
            </a:r>
            <a:r>
              <a:rPr lang="en-US" b="1" dirty="0" err="1">
                <a:solidFill>
                  <a:schemeClr val="bg1"/>
                </a:solidFill>
              </a:rPr>
              <a:t>Opočno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EF36D8-E617-7C4B-D99C-2E599F0A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20" y="5570856"/>
            <a:ext cx="787679" cy="70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251DC6F-8A06-315F-367E-72F18F118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1771" y="1590771"/>
            <a:ext cx="3053419" cy="46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Výprodej | Společenské šaty Jora y40117 Praha | NUANCE – svatební dům  Praha, Plzeň">
            <a:extLst>
              <a:ext uri="{FF2B5EF4-FFF2-40B4-BE49-F238E27FC236}">
                <a16:creationId xmlns:a16="http://schemas.microsoft.com/office/drawing/2014/main" id="{3FD7FC6B-8271-7051-D746-E60A95D2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22" y="1594528"/>
            <a:ext cx="3070603" cy="460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{9CD694F2-5347-734A-9FDD-90667A76A5FC}tf16401369</Template>
  <TotalTime>490</TotalTime>
  <Words>488</Words>
  <Application>Microsoft Macintosh PowerPoint</Application>
  <PresentationFormat>Širokoúhlá obrazovka</PresentationFormat>
  <Paragraphs>154</Paragraphs>
  <Slides>36</Slides>
  <Notes>36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3" baseType="lpstr">
      <vt:lpstr>Aptos</vt:lpstr>
      <vt:lpstr>Arial</vt:lpstr>
      <vt:lpstr>Avenir Next LT Pro</vt:lpstr>
      <vt:lpstr>Calibri</vt:lpstr>
      <vt:lpstr>Futura Medium</vt:lpstr>
      <vt:lpstr>Wingdings</vt:lpstr>
      <vt:lpstr>AccentBoxVTI</vt:lpstr>
      <vt:lpstr>VÍTEJTE NA NULTÉ LEKCI TANEČNÍCH</vt:lpstr>
      <vt:lpstr>PŘEDSTAVENÍ KURZU SPOLEČENSKÉHO TANCE</vt:lpstr>
      <vt:lpstr>PŘEDSTAVENÍ KURZU SPOLEČENSKÉHO  TANCE</vt:lpstr>
      <vt:lpstr>PŘEDSTAVENÍ KURZU SPOLEČENSKÉHO TANCE</vt:lpstr>
      <vt:lpstr>PŘEDSTAVENÍ KURZU SPOLEČENSKÉHO TANCE</vt:lpstr>
      <vt:lpstr>Občerstvení zajišťuje Divadelní Kavárna Rabštejn</vt:lpstr>
      <vt:lpstr>0. lekce taneční v SK Rabštejn</vt:lpstr>
      <vt:lpstr>0. lekce taneční v SK Rabštejn</vt:lpstr>
      <vt:lpstr>0. lekce taneční v SK Rabštejn</vt:lpstr>
      <vt:lpstr>Prezentace aplikace PowerPoint</vt:lpstr>
      <vt:lpstr>Kurz skrze hledáček fotoaparátu …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Co na sebe do ,,tanečních“?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0. lekce taneční v SK Rabštejn</vt:lpstr>
      <vt:lpstr>Kurz společenského tance a chování na Rabštejně</vt:lpstr>
      <vt:lpstr>0. lekce taneční v SK Rabštejn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Klimeš Jan</dc:creator>
  <cp:lastModifiedBy>Klimeš Jan</cp:lastModifiedBy>
  <cp:revision>93</cp:revision>
  <cp:lastPrinted>2024-06-09T08:38:36Z</cp:lastPrinted>
  <dcterms:created xsi:type="dcterms:W3CDTF">2024-05-31T08:40:32Z</dcterms:created>
  <dcterms:modified xsi:type="dcterms:W3CDTF">2026-06-06T10:43:56Z</dcterms:modified>
</cp:coreProperties>
</file>